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17"/>
  </p:handoutMasterIdLst>
  <p:sldIdLst>
    <p:sldId id="257" r:id="rId3"/>
    <p:sldId id="265" r:id="rId4"/>
    <p:sldId id="256" r:id="rId5"/>
    <p:sldId id="259" r:id="rId6"/>
    <p:sldId id="266" r:id="rId7"/>
    <p:sldId id="267" r:id="rId8"/>
    <p:sldId id="260" r:id="rId9"/>
    <p:sldId id="271" r:id="rId10"/>
    <p:sldId id="269" r:id="rId11"/>
    <p:sldId id="270" r:id="rId12"/>
    <p:sldId id="272" r:id="rId13"/>
    <p:sldId id="273" r:id="rId14"/>
    <p:sldId id="274" r:id="rId15"/>
    <p:sldId id="263" r:id="rId16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0905E7-3CD5-4C32-B6BB-B39DF0625D26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FCFB4-FB74-454C-BA54-C500E1237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4421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509A1-EED6-4E57-88A4-2E95283490F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C898A-D9C5-4F9B-BD7A-FAF071821F8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187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20092-AA77-47F0-A5D2-04E9E97ABFA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BF5E3-4F0D-429A-9B07-6F58D94154F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300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D3B2D-2D3D-44D8-976E-062EB74E202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B711B-F8C0-4F9C-B58C-6D760A27AB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130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94FD2-A53F-4AD8-9E7A-012AFB0B1EF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1D87F-51C5-41F1-8ED5-2ABEF3C285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263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D1C45-DABF-450E-924A-DB0038929A7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F002-B710-40C0-8882-A6CC77916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866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1360E-162C-483F-B722-39423982377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F12F6-6DBD-4967-9B23-7148BFA5D33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930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3A71A-CE75-49A0-AE8C-1CFCBD2765F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DF5C6-FFFB-4853-A1B1-8E2252B9D75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969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196AE-C8BA-4826-8C7E-5988B7956C1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DA013-7CEC-4D01-8887-313D415D6D3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6577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1BC17-4F56-4B1B-AE9D-87DDCC79FF8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718E-44FB-4774-ABD6-B96EA0E78FB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2511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18185-FB8B-4E5C-B618-BAB097D7CCE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B0A38-5E70-449E-B610-9952DAD8769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4770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86003-266D-49A4-BDC5-ACC852C5187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073A7-82B0-4C6D-9904-76677B3DD4B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564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BA852B-64CF-4326-ABE5-0D9C74353D18}" type="datetimeFigureOut">
              <a:rPr lang="ru-RU">
                <a:solidFill>
                  <a:prstClr val="black">
                    <a:tint val="7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26.03.2020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C4D7C3-C5CA-4829-89ED-67E515330041}" type="slidenum">
              <a:rPr lang="ru-RU">
                <a:solidFill>
                  <a:prstClr val="black">
                    <a:tint val="7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14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Прямоугольник 3"/>
          <p:cNvSpPr>
            <a:spLocks noChangeArrowheads="1"/>
          </p:cNvSpPr>
          <p:nvPr/>
        </p:nvSpPr>
        <p:spPr bwMode="auto">
          <a:xfrm>
            <a:off x="1858963" y="182563"/>
            <a:ext cx="6919912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000" dirty="0">
                <a:solidFill>
                  <a:prstClr val="black"/>
                </a:solidFill>
                <a:latin typeface="Arial" charset="0"/>
              </a:rPr>
              <a:t>D. </a:t>
            </a:r>
            <a:r>
              <a:rPr lang="en-US" altLang="ru-RU" sz="2000" dirty="0" err="1">
                <a:solidFill>
                  <a:prstClr val="black"/>
                </a:solidFill>
                <a:latin typeface="Arial" charset="0"/>
              </a:rPr>
              <a:t>Serikbayev</a:t>
            </a:r>
            <a:r>
              <a:rPr lang="en-US" altLang="ru-RU" sz="2000" dirty="0">
                <a:solidFill>
                  <a:prstClr val="black"/>
                </a:solidFill>
                <a:latin typeface="Arial" charset="0"/>
              </a:rPr>
              <a:t> East Kazakhstan state technical university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000" dirty="0">
                <a:solidFill>
                  <a:prstClr val="black"/>
                </a:solidFill>
                <a:latin typeface="Arial" charset="0"/>
              </a:rPr>
              <a:t>Faculty of Earth </a:t>
            </a:r>
            <a:r>
              <a:rPr lang="en-US" altLang="ru-RU" sz="2000" dirty="0" smtClean="0">
                <a:solidFill>
                  <a:prstClr val="black"/>
                </a:solidFill>
                <a:latin typeface="Arial" charset="0"/>
              </a:rPr>
              <a:t>Sciences</a:t>
            </a:r>
            <a:endParaRPr lang="ru-RU" altLang="ru-RU" sz="2000" dirty="0" smtClean="0">
              <a:solidFill>
                <a:prstClr val="black"/>
              </a:solidFill>
              <a:latin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ru-RU" sz="2000" dirty="0">
              <a:solidFill>
                <a:prstClr val="black"/>
              </a:solidFill>
              <a:latin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000" dirty="0">
                <a:solidFill>
                  <a:prstClr val="black"/>
                </a:solidFill>
                <a:latin typeface="Arial" charset="0"/>
              </a:rPr>
              <a:t>Sub-department “The Safety of Human Life and Protection of Environment”</a:t>
            </a:r>
          </a:p>
        </p:txBody>
      </p:sp>
      <p:sp>
        <p:nvSpPr>
          <p:cNvPr id="48132" name="Прямоугольник 4"/>
          <p:cNvSpPr>
            <a:spLocks noChangeArrowheads="1"/>
          </p:cNvSpPr>
          <p:nvPr/>
        </p:nvSpPr>
        <p:spPr bwMode="auto">
          <a:xfrm>
            <a:off x="755576" y="2564904"/>
            <a:ext cx="784887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 smtClean="0">
                <a:solidFill>
                  <a:prstClr val="black"/>
                </a:solidFill>
                <a:latin typeface="Arial" charset="0"/>
              </a:rPr>
              <a:t>«</a:t>
            </a:r>
            <a:r>
              <a:rPr lang="en-US" altLang="ru-RU" sz="2800" dirty="0">
                <a:solidFill>
                  <a:prstClr val="black"/>
                </a:solidFill>
                <a:latin typeface="Arial" charset="0"/>
              </a:rPr>
              <a:t>R</a:t>
            </a:r>
            <a:r>
              <a:rPr lang="en-US" altLang="ru-RU" sz="2800" dirty="0" smtClean="0">
                <a:solidFill>
                  <a:prstClr val="black"/>
                </a:solidFill>
                <a:latin typeface="Arial" charset="0"/>
              </a:rPr>
              <a:t>isk analysis </a:t>
            </a:r>
            <a:r>
              <a:rPr lang="en-US" altLang="ru-RU" sz="2800" dirty="0">
                <a:solidFill>
                  <a:prstClr val="black"/>
                </a:solidFill>
                <a:latin typeface="Arial" charset="0"/>
              </a:rPr>
              <a:t>methodological support. </a:t>
            </a:r>
            <a:r>
              <a:rPr lang="en-US" altLang="ru-RU" sz="2800" dirty="0" smtClean="0">
                <a:solidFill>
                  <a:prstClr val="black"/>
                </a:solidFill>
                <a:latin typeface="Arial" charset="0"/>
              </a:rPr>
              <a:t>Risk acceptance criteria</a:t>
            </a:r>
            <a:r>
              <a:rPr lang="ru-RU" altLang="ru-RU" sz="2800" dirty="0" smtClean="0">
                <a:solidFill>
                  <a:prstClr val="black"/>
                </a:solidFill>
                <a:latin typeface="Arial" charset="0"/>
              </a:rPr>
              <a:t>»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2400" dirty="0" smtClean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324530"/>
            <a:ext cx="1463426" cy="14861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54007" y="5085184"/>
            <a:ext cx="29450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Lecturer: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aumova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G.K.</a:t>
            </a:r>
          </a:p>
        </p:txBody>
      </p:sp>
    </p:spTree>
    <p:extLst>
      <p:ext uri="{BB962C8B-B14F-4D97-AF65-F5344CB8AC3E}">
        <p14:creationId xmlns:p14="http://schemas.microsoft.com/office/powerpoint/2010/main" val="18977299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000" b="1" dirty="0"/>
              <a:t>Abstract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Risk analysis methodological </a:t>
            </a:r>
            <a:r>
              <a:rPr lang="en-US" dirty="0" smtClean="0"/>
              <a:t>support - this is </a:t>
            </a:r>
            <a:r>
              <a:rPr lang="en-US" dirty="0"/>
              <a:t>set of methods, techniques and software tools that allow </a:t>
            </a:r>
            <a:r>
              <a:rPr lang="en-US" dirty="0" smtClean="0"/>
              <a:t>identification </a:t>
            </a:r>
            <a:r>
              <a:rPr lang="en-US" dirty="0"/>
              <a:t>of hazards and assess the emergency </a:t>
            </a:r>
            <a:r>
              <a:rPr lang="en-US" dirty="0" smtClean="0"/>
              <a:t>situation risk, comprehensive. Industrial facility may be the source of this.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6801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916832"/>
            <a:ext cx="8136904" cy="280831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Risk </a:t>
            </a:r>
            <a:r>
              <a:rPr lang="en-US" dirty="0">
                <a:solidFill>
                  <a:schemeClr val="tx1"/>
                </a:solidFill>
              </a:rPr>
              <a:t>assessment is </a:t>
            </a:r>
            <a:r>
              <a:rPr lang="en-US" dirty="0" smtClean="0">
                <a:solidFill>
                  <a:schemeClr val="tx1"/>
                </a:solidFill>
              </a:rPr>
              <a:t>derivation analysis and risk  </a:t>
            </a:r>
            <a:r>
              <a:rPr lang="en-US" dirty="0">
                <a:solidFill>
                  <a:schemeClr val="tx1"/>
                </a:solidFill>
              </a:rPr>
              <a:t>scale analysis </a:t>
            </a:r>
            <a:r>
              <a:rPr lang="en-US" dirty="0" smtClean="0">
                <a:solidFill>
                  <a:schemeClr val="tx1"/>
                </a:solidFill>
              </a:rPr>
              <a:t>in </a:t>
            </a: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dirty="0" smtClean="0">
                <a:solidFill>
                  <a:schemeClr val="tx1"/>
                </a:solidFill>
              </a:rPr>
              <a:t>specific situation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8208912" cy="459482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en-US" altLang="ru-RU" sz="2400" b="1" i="1" dirty="0">
                <a:latin typeface="Arial" charset="0"/>
                <a:cs typeface="Arial" charset="0"/>
              </a:rPr>
              <a:t>Methodological Tools for Risk Assessment in Industrial</a:t>
            </a:r>
            <a:br>
              <a:rPr lang="en-US" altLang="ru-RU" sz="2400" b="1" i="1" dirty="0">
                <a:latin typeface="Arial" charset="0"/>
                <a:cs typeface="Arial" charset="0"/>
              </a:rPr>
            </a:br>
            <a:r>
              <a:rPr lang="en-US" altLang="ru-RU" sz="2400" b="1" i="1" dirty="0">
                <a:latin typeface="Arial" charset="0"/>
                <a:cs typeface="Arial" charset="0"/>
              </a:rPr>
              <a:t>Enterprises</a:t>
            </a:r>
            <a:endParaRPr lang="ru-RU" altLang="ru-RU" sz="2400" b="1" i="1" dirty="0" smtClean="0">
              <a:latin typeface="Arial" charset="0"/>
              <a:cs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3140968"/>
            <a:ext cx="3960440" cy="1785104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4000" i="1" dirty="0" smtClean="0"/>
              <a:t>P</a:t>
            </a:r>
            <a:r>
              <a:rPr lang="ru-RU" sz="4000" dirty="0" smtClean="0"/>
              <a:t> = </a:t>
            </a:r>
            <a:r>
              <a:rPr lang="en-US" sz="4000" dirty="0" smtClean="0"/>
              <a:t>n</a:t>
            </a:r>
            <a:r>
              <a:rPr lang="ru-RU" sz="4000" dirty="0" smtClean="0"/>
              <a:t>/</a:t>
            </a:r>
            <a:r>
              <a:rPr lang="en-US" sz="4000" dirty="0" smtClean="0"/>
              <a:t>N – </a:t>
            </a:r>
            <a:r>
              <a:rPr lang="en-US" sz="2000" dirty="0" smtClean="0"/>
              <a:t>risk</a:t>
            </a:r>
            <a:r>
              <a:rPr lang="en-US" sz="3000" dirty="0" smtClean="0"/>
              <a:t>, </a:t>
            </a:r>
          </a:p>
          <a:p>
            <a:endParaRPr lang="en-US" sz="3000" dirty="0" smtClean="0"/>
          </a:p>
          <a:p>
            <a:r>
              <a:rPr lang="en-US" sz="2000" dirty="0" smtClean="0"/>
              <a:t>n –adverse danger of situations </a:t>
            </a:r>
          </a:p>
          <a:p>
            <a:r>
              <a:rPr lang="en-US" sz="2000" dirty="0" smtClean="0"/>
              <a:t>N </a:t>
            </a:r>
            <a:r>
              <a:rPr lang="en-US" sz="2000" dirty="0"/>
              <a:t>- possible number of situations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3140968"/>
            <a:ext cx="4392488" cy="2092881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4000" i="1" dirty="0"/>
              <a:t>R(m) = 2 pm ,</a:t>
            </a:r>
            <a:r>
              <a:rPr lang="ru-RU" sz="4000" dirty="0" smtClean="0"/>
              <a:t> </a:t>
            </a:r>
            <a:r>
              <a:rPr lang="en-US" sz="2000" dirty="0" smtClean="0"/>
              <a:t>risk degree</a:t>
            </a:r>
            <a:r>
              <a:rPr lang="en-US" sz="3000" dirty="0" smtClean="0"/>
              <a:t>, </a:t>
            </a:r>
          </a:p>
          <a:p>
            <a:endParaRPr lang="en-US" sz="3000" dirty="0" smtClean="0"/>
          </a:p>
          <a:p>
            <a:r>
              <a:rPr lang="en-US" sz="2000" dirty="0" smtClean="0"/>
              <a:t>p –</a:t>
            </a:r>
            <a:r>
              <a:rPr lang="en-US" sz="2000" dirty="0"/>
              <a:t>damage related </a:t>
            </a:r>
            <a:r>
              <a:rPr lang="en-US" sz="2000" dirty="0" smtClean="0"/>
              <a:t>event occurrence probability</a:t>
            </a:r>
          </a:p>
          <a:p>
            <a:r>
              <a:rPr lang="en-US" sz="2000" dirty="0"/>
              <a:t>m</a:t>
            </a:r>
            <a:r>
              <a:rPr lang="en-US" sz="2000" dirty="0" smtClean="0"/>
              <a:t> – damage random amount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93781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8208912" cy="459482"/>
          </a:xfrm>
        </p:spPr>
        <p:txBody>
          <a:bodyPr>
            <a:noAutofit/>
          </a:bodyPr>
          <a:lstStyle/>
          <a:p>
            <a:pPr eaLnBrk="1" hangingPunct="1">
              <a:lnSpc>
                <a:spcPts val="3000"/>
              </a:lnSpc>
            </a:pPr>
            <a:r>
              <a:rPr lang="en-US" altLang="ru-RU" sz="2400" b="1" i="1" dirty="0" smtClean="0">
                <a:latin typeface="Arial" charset="0"/>
                <a:cs typeface="Arial" charset="0"/>
              </a:rPr>
              <a:t>Types of risks</a:t>
            </a:r>
            <a:endParaRPr lang="ru-RU" altLang="ru-RU" sz="2400" b="1" i="1" dirty="0" smtClean="0">
              <a:latin typeface="Arial" charset="0"/>
              <a:cs typeface="Arial" charset="0"/>
            </a:endParaRPr>
          </a:p>
        </p:txBody>
      </p:sp>
      <p:sp>
        <p:nvSpPr>
          <p:cNvPr id="7" name="Подзаголовок 1"/>
          <p:cNvSpPr txBox="1">
            <a:spLocks/>
          </p:cNvSpPr>
          <p:nvPr/>
        </p:nvSpPr>
        <p:spPr>
          <a:xfrm>
            <a:off x="1259632" y="4293096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Подзаголовок 1"/>
          <p:cNvSpPr txBox="1">
            <a:spLocks/>
          </p:cNvSpPr>
          <p:nvPr/>
        </p:nvSpPr>
        <p:spPr>
          <a:xfrm>
            <a:off x="1115616" y="1484784"/>
            <a:ext cx="7344816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Individual risk - </a:t>
            </a:r>
            <a:r>
              <a:rPr lang="en-US" dirty="0"/>
              <a:t>is the annual risk of death or serious injury</a:t>
            </a:r>
            <a:endParaRPr lang="ru-RU" dirty="0" smtClean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Social risk- </a:t>
            </a:r>
            <a:r>
              <a:rPr lang="en-US" sz="3100" dirty="0"/>
              <a:t>relationship between the probability of a catastrophic incident, expressed as the average frequency with which it can be expected to occur, and its consequences. It is usually represented as an F-N curve.</a:t>
            </a:r>
            <a:endParaRPr lang="ru-RU" sz="31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3" t="35617" r="37424" b="27911"/>
          <a:stretch/>
        </p:blipFill>
        <p:spPr bwMode="auto">
          <a:xfrm>
            <a:off x="2937052" y="3237384"/>
            <a:ext cx="3665309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5116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analysis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0099045"/>
              </p:ext>
            </p:extLst>
          </p:nvPr>
        </p:nvGraphicFramePr>
        <p:xfrm>
          <a:off x="1403648" y="1916835"/>
          <a:ext cx="7272809" cy="34319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78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52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9587"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RISK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958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Threat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Property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2000" b="1" u="none" strike="noStrike" dirty="0" smtClean="0">
                          <a:effectLst/>
                        </a:rPr>
                        <a:t>Organism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Damage type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Quantifiable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 Not quantifiable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Health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Death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460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Evaluation parameter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effectLst/>
                        </a:rPr>
                        <a:t>Expected </a:t>
                      </a:r>
                      <a:r>
                        <a:rPr lang="en-US" sz="2000" b="1" u="none" strike="noStrike" dirty="0">
                          <a:effectLst/>
                        </a:rPr>
                        <a:t>value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limit  exceeding probability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Probability estimation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Probability estimation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 flipH="1">
            <a:off x="4427984" y="2440954"/>
            <a:ext cx="216024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7092280" y="2440954"/>
            <a:ext cx="279648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3635896" y="3036941"/>
            <a:ext cx="0" cy="2382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716016" y="3022527"/>
            <a:ext cx="0" cy="2382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6516216" y="3059185"/>
            <a:ext cx="0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7812360" y="3041340"/>
            <a:ext cx="0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3651703" y="3803454"/>
            <a:ext cx="0" cy="2382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4716016" y="3760073"/>
            <a:ext cx="0" cy="2382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6520985" y="3800162"/>
            <a:ext cx="0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7817129" y="3782317"/>
            <a:ext cx="0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971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scheme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1</a:t>
            </a:r>
            <a:r>
              <a:rPr lang="en-US" dirty="0"/>
              <a:t>. Planning and organization;</a:t>
            </a:r>
          </a:p>
          <a:p>
            <a:r>
              <a:rPr lang="en-US" dirty="0"/>
              <a:t>2. </a:t>
            </a:r>
            <a:r>
              <a:rPr lang="en-US" dirty="0" smtClean="0"/>
              <a:t>Hazards identification;</a:t>
            </a:r>
            <a:endParaRPr lang="en-US" dirty="0"/>
          </a:p>
          <a:p>
            <a:r>
              <a:rPr lang="en-US" dirty="0"/>
              <a:t>2.1. </a:t>
            </a:r>
            <a:r>
              <a:rPr lang="en-US" dirty="0" smtClean="0"/>
              <a:t>Hazards </a:t>
            </a:r>
            <a:r>
              <a:rPr lang="en-US" dirty="0"/>
              <a:t>detection</a:t>
            </a:r>
            <a:r>
              <a:rPr lang="en-US" dirty="0" smtClean="0"/>
              <a:t>;</a:t>
            </a:r>
            <a:endParaRPr lang="en-US" dirty="0"/>
          </a:p>
          <a:p>
            <a:r>
              <a:rPr lang="en-US" dirty="0"/>
              <a:t>2.2. </a:t>
            </a:r>
            <a:r>
              <a:rPr lang="en-US" dirty="0" smtClean="0"/>
              <a:t>Hazards </a:t>
            </a:r>
            <a:r>
              <a:rPr lang="en-US" dirty="0"/>
              <a:t>characteristics p</a:t>
            </a:r>
            <a:r>
              <a:rPr lang="en-US" dirty="0" smtClean="0"/>
              <a:t>reliminary assessment;</a:t>
            </a:r>
            <a:endParaRPr lang="en-US" dirty="0"/>
          </a:p>
          <a:p>
            <a:r>
              <a:rPr lang="en-US" dirty="0"/>
              <a:t>3. Risk assessment;</a:t>
            </a:r>
          </a:p>
          <a:p>
            <a:r>
              <a:rPr lang="en-US" dirty="0"/>
              <a:t>3.1. Frequency analysis;</a:t>
            </a:r>
          </a:p>
          <a:p>
            <a:r>
              <a:rPr lang="en-US" dirty="0"/>
              <a:t>3.2. </a:t>
            </a:r>
            <a:r>
              <a:rPr lang="en-US" dirty="0" smtClean="0"/>
              <a:t>Consequences analysis;</a:t>
            </a:r>
            <a:endParaRPr lang="en-US" dirty="0"/>
          </a:p>
          <a:p>
            <a:r>
              <a:rPr lang="en-US" dirty="0"/>
              <a:t>3.3. Uncertainty analysis;</a:t>
            </a:r>
          </a:p>
          <a:p>
            <a:r>
              <a:rPr lang="en-US" dirty="0"/>
              <a:t>4. </a:t>
            </a:r>
            <a:r>
              <a:rPr lang="en-US" dirty="0" smtClean="0"/>
              <a:t>Risk management </a:t>
            </a:r>
            <a:r>
              <a:rPr lang="en-US" dirty="0"/>
              <a:t>recommendations </a:t>
            </a:r>
            <a:r>
              <a:rPr lang="en-US" dirty="0" smtClean="0"/>
              <a:t>development.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0500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755576" y="332715"/>
            <a:ext cx="8208912" cy="459482"/>
          </a:xfrm>
        </p:spPr>
        <p:txBody>
          <a:bodyPr>
            <a:noAutofit/>
          </a:bodyPr>
          <a:lstStyle/>
          <a:p>
            <a:pPr eaLnBrk="1" hangingPunct="1">
              <a:lnSpc>
                <a:spcPts val="3000"/>
              </a:lnSpc>
            </a:pPr>
            <a:r>
              <a:rPr lang="en-US" altLang="ru-RU" sz="2400" b="1" i="1" dirty="0" smtClean="0">
                <a:latin typeface="Arial" charset="0"/>
                <a:cs typeface="Arial" charset="0"/>
              </a:rPr>
              <a:t>Risk assessment</a:t>
            </a:r>
            <a:endParaRPr lang="ru-RU" altLang="ru-RU" sz="2400" b="1" i="1" dirty="0" smtClean="0">
              <a:latin typeface="Arial" charset="0"/>
              <a:cs typeface="Arial" charset="0"/>
            </a:endParaRPr>
          </a:p>
        </p:txBody>
      </p:sp>
      <p:sp>
        <p:nvSpPr>
          <p:cNvPr id="7" name="Подзаголовок 1"/>
          <p:cNvSpPr txBox="1">
            <a:spLocks/>
          </p:cNvSpPr>
          <p:nvPr/>
        </p:nvSpPr>
        <p:spPr>
          <a:xfrm>
            <a:off x="1259632" y="4293096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0" t="23619" r="32495" b="12102"/>
          <a:stretch/>
        </p:blipFill>
        <p:spPr bwMode="auto">
          <a:xfrm rot="5400000">
            <a:off x="2080404" y="-272093"/>
            <a:ext cx="5606074" cy="8111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0017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acceptance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acceptable risk is the </a:t>
            </a:r>
            <a:r>
              <a:rPr lang="en-US" dirty="0" smtClean="0"/>
              <a:t>risk associated </a:t>
            </a:r>
            <a:r>
              <a:rPr lang="en-US" dirty="0"/>
              <a:t>with the best </a:t>
            </a:r>
            <a:r>
              <a:rPr lang="en-US" dirty="0" smtClean="0"/>
              <a:t>of available </a:t>
            </a:r>
            <a:r>
              <a:rPr lang="en-US" dirty="0"/>
              <a:t>alternatives, </a:t>
            </a:r>
            <a:r>
              <a:rPr lang="en-US" dirty="0" smtClean="0"/>
              <a:t>not with </a:t>
            </a:r>
            <a:r>
              <a:rPr lang="en-US" dirty="0"/>
              <a:t>the best of </a:t>
            </a:r>
            <a:r>
              <a:rPr lang="en-US" dirty="0" smtClean="0"/>
              <a:t>alternatives which </a:t>
            </a:r>
            <a:r>
              <a:rPr lang="en-US" dirty="0"/>
              <a:t>we would hope to </a:t>
            </a:r>
            <a:r>
              <a:rPr lang="en-US" dirty="0" smtClean="0"/>
              <a:t>have available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0181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acceptance criteria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bsolute safety </a:t>
            </a:r>
            <a:r>
              <a:rPr lang="en-US" dirty="0"/>
              <a:t>concept is outdated </a:t>
            </a:r>
            <a:r>
              <a:rPr lang="en-US" dirty="0" smtClean="0"/>
              <a:t>!</a:t>
            </a:r>
          </a:p>
          <a:p>
            <a:r>
              <a:rPr lang="en-US" dirty="0" smtClean="0"/>
              <a:t>Acceptability </a:t>
            </a:r>
            <a:r>
              <a:rPr lang="en-US" dirty="0"/>
              <a:t>should be based on economic and social </a:t>
            </a:r>
            <a:r>
              <a:rPr lang="en-US" dirty="0" smtClean="0"/>
              <a:t>indicators.</a:t>
            </a:r>
          </a:p>
          <a:p>
            <a:r>
              <a:rPr lang="en-US" dirty="0" smtClean="0"/>
              <a:t>Risk level from hazards </a:t>
            </a:r>
            <a:r>
              <a:rPr lang="en-US" dirty="0"/>
              <a:t>is so low </a:t>
            </a:r>
            <a:r>
              <a:rPr lang="en-US" dirty="0" smtClean="0"/>
              <a:t>(low </a:t>
            </a:r>
            <a:r>
              <a:rPr lang="en-US" dirty="0"/>
              <a:t>probability of </a:t>
            </a:r>
            <a:r>
              <a:rPr lang="en-US" dirty="0" smtClean="0"/>
              <a:t>damage), </a:t>
            </a:r>
            <a:r>
              <a:rPr lang="en-US" dirty="0"/>
              <a:t>that </a:t>
            </a:r>
            <a:r>
              <a:rPr lang="en-US" dirty="0" smtClean="0"/>
              <a:t>is </a:t>
            </a:r>
            <a:r>
              <a:rPr lang="en-US" dirty="0"/>
              <a:t>permissible </a:t>
            </a:r>
            <a:r>
              <a:rPr lang="en-US" dirty="0" smtClean="0"/>
              <a:t>to </a:t>
            </a:r>
            <a:r>
              <a:rPr lang="en-US" dirty="0"/>
              <a:t>profits </a:t>
            </a:r>
            <a:r>
              <a:rPr lang="en-US" dirty="0" smtClean="0"/>
              <a:t>obtained.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961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acceptance criteria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Factors that Determine Risk Acceptability</a:t>
            </a:r>
          </a:p>
          <a:p>
            <a:r>
              <a:rPr lang="en-US" dirty="0"/>
              <a:t> Personal</a:t>
            </a:r>
          </a:p>
          <a:p>
            <a:r>
              <a:rPr lang="en-US" dirty="0"/>
              <a:t> Political / Social</a:t>
            </a:r>
          </a:p>
          <a:p>
            <a:r>
              <a:rPr lang="en-US" dirty="0"/>
              <a:t> Economic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120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ethod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</a:t>
            </a:r>
            <a:r>
              <a:rPr lang="en-US" dirty="0" smtClean="0"/>
              <a:t>conomic </a:t>
            </a:r>
            <a:r>
              <a:rPr lang="en-US" dirty="0"/>
              <a:t>safety </a:t>
            </a:r>
            <a:r>
              <a:rPr lang="en-US" dirty="0" smtClean="0"/>
              <a:t>analysis method based </a:t>
            </a:r>
            <a:r>
              <a:rPr lang="en-US" dirty="0"/>
              <a:t>on accounting </a:t>
            </a:r>
            <a:r>
              <a:rPr lang="en-US" dirty="0" smtClean="0"/>
              <a:t>costs </a:t>
            </a:r>
            <a:r>
              <a:rPr lang="en-US" dirty="0"/>
              <a:t>for </a:t>
            </a:r>
            <a:r>
              <a:rPr lang="en-US" dirty="0" smtClean="0"/>
              <a:t>safeness and </a:t>
            </a:r>
            <a:r>
              <a:rPr lang="en-US" dirty="0"/>
              <a:t>losses from possible </a:t>
            </a:r>
            <a:r>
              <a:rPr lang="en-US" dirty="0" smtClean="0"/>
              <a:t>accidents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object </a:t>
            </a:r>
            <a:r>
              <a:rPr lang="en-US" dirty="0"/>
              <a:t>can be </a:t>
            </a:r>
            <a:r>
              <a:rPr lang="en-US" dirty="0" smtClean="0"/>
              <a:t> only relatively safe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level </a:t>
            </a:r>
            <a:r>
              <a:rPr lang="en-US" dirty="0"/>
              <a:t>of security depends on the socio-economic state of society and </a:t>
            </a:r>
            <a:r>
              <a:rPr lang="en-US" dirty="0" smtClean="0"/>
              <a:t>formed </a:t>
            </a:r>
            <a:r>
              <a:rPr lang="en-US" dirty="0"/>
              <a:t>on the </a:t>
            </a:r>
            <a:r>
              <a:rPr lang="en-US" dirty="0" smtClean="0"/>
              <a:t>acceptability basis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risk is determined by factors that affect safety and their quantification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283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Steps for Risk Acceptability Assessment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Define the alternatives</a:t>
            </a:r>
          </a:p>
          <a:p>
            <a:r>
              <a:rPr lang="en-US" dirty="0" smtClean="0"/>
              <a:t>Specify </a:t>
            </a:r>
            <a:r>
              <a:rPr lang="en-US" dirty="0"/>
              <a:t>the objectives and </a:t>
            </a:r>
            <a:r>
              <a:rPr lang="en-US" dirty="0" smtClean="0"/>
              <a:t>measures of effectiveness </a:t>
            </a:r>
            <a:r>
              <a:rPr lang="en-US" dirty="0"/>
              <a:t>to indicate </a:t>
            </a:r>
            <a:r>
              <a:rPr lang="en-US" dirty="0" smtClean="0"/>
              <a:t>the degree </a:t>
            </a:r>
            <a:r>
              <a:rPr lang="en-US" dirty="0"/>
              <a:t>to which they are </a:t>
            </a:r>
            <a:r>
              <a:rPr lang="en-US" dirty="0" smtClean="0"/>
              <a:t>achieved </a:t>
            </a:r>
          </a:p>
          <a:p>
            <a:r>
              <a:rPr lang="en-US" dirty="0" smtClean="0"/>
              <a:t>Identify </a:t>
            </a:r>
            <a:r>
              <a:rPr lang="en-US" dirty="0"/>
              <a:t>the possible consequences </a:t>
            </a:r>
            <a:r>
              <a:rPr lang="en-US" dirty="0" smtClean="0"/>
              <a:t>of each </a:t>
            </a:r>
            <a:r>
              <a:rPr lang="en-US" dirty="0"/>
              <a:t>alternative</a:t>
            </a:r>
          </a:p>
          <a:p>
            <a:r>
              <a:rPr lang="en-US" dirty="0" smtClean="0"/>
              <a:t>Quantify </a:t>
            </a:r>
            <a:r>
              <a:rPr lang="en-US" dirty="0"/>
              <a:t>the values for the </a:t>
            </a:r>
            <a:r>
              <a:rPr lang="en-US" dirty="0" smtClean="0"/>
              <a:t>various consequences</a:t>
            </a:r>
            <a:endParaRPr lang="en-US" dirty="0"/>
          </a:p>
          <a:p>
            <a:r>
              <a:rPr lang="en-US" dirty="0" smtClean="0"/>
              <a:t>Analyze </a:t>
            </a:r>
            <a:r>
              <a:rPr lang="en-US" dirty="0"/>
              <a:t>the alternatives to</a:t>
            </a:r>
          </a:p>
          <a:p>
            <a:r>
              <a:rPr lang="en-US" dirty="0"/>
              <a:t>select the best choice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838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9" t="16096" r="17110" b="15925"/>
          <a:stretch/>
        </p:blipFill>
        <p:spPr bwMode="auto">
          <a:xfrm>
            <a:off x="179512" y="764704"/>
            <a:ext cx="8768220" cy="497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3639" y="4045240"/>
            <a:ext cx="8424936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369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2636912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b="1" i="1" dirty="0" smtClean="0">
                <a:latin typeface="Arial" charset="0"/>
                <a:cs typeface="Arial" charset="0"/>
              </a:rPr>
              <a:t>Thank you for attention! </a:t>
            </a:r>
            <a:endParaRPr lang="ru-RU" sz="2400" b="1" i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575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455</Words>
  <Application>Microsoft Office PowerPoint</Application>
  <PresentationFormat>Экран (4:3)</PresentationFormat>
  <Paragraphs>73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Wingdings</vt:lpstr>
      <vt:lpstr>Тема Office</vt:lpstr>
      <vt:lpstr>1_Тема Office</vt:lpstr>
      <vt:lpstr>Презентация PowerPoint</vt:lpstr>
      <vt:lpstr>Abstract </vt:lpstr>
      <vt:lpstr>Methodological Tools for Risk Assessment in Industrial Enterprises</vt:lpstr>
      <vt:lpstr>Types of risks</vt:lpstr>
      <vt:lpstr>Risk analysis</vt:lpstr>
      <vt:lpstr>Analysis scheme</vt:lpstr>
      <vt:lpstr>Risk assessment</vt:lpstr>
      <vt:lpstr>Risk acceptance </vt:lpstr>
      <vt:lpstr>Risk acceptance criteria</vt:lpstr>
      <vt:lpstr>Risk acceptance criteria</vt:lpstr>
      <vt:lpstr>Method</vt:lpstr>
      <vt:lpstr>5 Steps for Risk Acceptability Assessment</vt:lpstr>
      <vt:lpstr>Презентация PowerPoint</vt:lpstr>
      <vt:lpstr>Thank you for attention!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Жанар Оналбаева</dc:creator>
  <cp:lastModifiedBy>Пользователь</cp:lastModifiedBy>
  <cp:revision>34</cp:revision>
  <cp:lastPrinted>2018-04-17T10:33:29Z</cp:lastPrinted>
  <dcterms:created xsi:type="dcterms:W3CDTF">2017-12-14T03:22:38Z</dcterms:created>
  <dcterms:modified xsi:type="dcterms:W3CDTF">2020-03-26T16:34:12Z</dcterms:modified>
</cp:coreProperties>
</file>